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351" r:id="rId2"/>
    <p:sldId id="362" r:id="rId3"/>
    <p:sldId id="363" r:id="rId4"/>
    <p:sldId id="352" r:id="rId5"/>
    <p:sldId id="353" r:id="rId6"/>
    <p:sldId id="354" r:id="rId7"/>
    <p:sldId id="355" r:id="rId8"/>
    <p:sldId id="356" r:id="rId9"/>
    <p:sldId id="357" r:id="rId10"/>
    <p:sldId id="358" r:id="rId11"/>
    <p:sldId id="359" r:id="rId12"/>
    <p:sldId id="360" r:id="rId13"/>
    <p:sldId id="361" r:id="rId14"/>
    <p:sldId id="364" r:id="rId15"/>
    <p:sldId id="365" r:id="rId16"/>
    <p:sldId id="367" r:id="rId17"/>
    <p:sldId id="368" r:id="rId18"/>
    <p:sldId id="3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882"/>
    <a:srgbClr val="00B4B0"/>
    <a:srgbClr val="B1A9D4"/>
    <a:srgbClr val="FFCDB2"/>
    <a:srgbClr val="74C3E1"/>
    <a:srgbClr val="FFAFA4"/>
    <a:srgbClr val="FDCCB1"/>
    <a:srgbClr val="96D1CD"/>
    <a:srgbClr val="21464D"/>
    <a:srgbClr val="4E7A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707"/>
    <p:restoredTop sz="95820"/>
  </p:normalViewPr>
  <p:slideViewPr>
    <p:cSldViewPr snapToGrid="0" snapToObjects="1">
      <p:cViewPr varScale="1">
        <p:scale>
          <a:sx n="97" d="100"/>
          <a:sy n="97" d="100"/>
        </p:scale>
        <p:origin x="24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gif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D2755-5A14-8943-B395-A52D1E60BBEF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6C5EC-17BF-5B42-A0A8-6BFF411D2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912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A78D8-975A-D545-9A3B-1FC4329E5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39EACB-2B3D-054C-8DE4-78E7066B35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0B928-5E7F-264A-938E-413CB6375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88E35-D2A0-3645-9804-BFA728D1F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0CB71-1194-D742-A40A-56411017A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032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D4C9A-533D-FB4E-9B74-9B077625F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B56CC-8F76-A24A-8F41-3D7BD6A97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3025-839C-9F43-A1DA-372BC2772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DF6FA-70CC-B440-B378-52A213C0E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655D9-1DAE-674D-8350-465590608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88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FBCCEF-F70A-3F42-AAAA-5082ED117C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5520CC-6A58-9049-9AB4-BAA5774537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B56D4-E8EC-E542-A981-442122527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5E6C4-FA64-9D4C-B03A-C8DDB7AFF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5C450-F287-F34F-BEB6-FC66C3B26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57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7F22D-DE87-2F4E-9B25-C843C6E43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89010-B13D-5E47-BA67-E279569CD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D0F9B-F62B-C248-82D0-26783536F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8E4BA-1BC1-BD4F-9AB4-95CA3347F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5CDD4-A756-3E4C-B06E-891C7A39D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584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76522-AC13-EA45-84F8-86CE4879B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372245-BA1F-414A-9299-1071A98D4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8ADF9-E1A3-4540-B8A2-43A2094DA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14736-AB17-A54A-BDA8-96942452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B28F4-8E1F-A442-8C70-555E3594C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2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1FDC8-BD19-FB40-B04C-7B80FBC63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9E40E-087E-D044-AB9E-0D44CC8BC6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A812D8-8276-AF48-8DD0-F9812CB3C2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894D2-D307-2342-852C-3E3B06CBB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7090C-11D3-DD46-993D-2D97BBC2E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628F1-42C0-7544-A5B2-768E11919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51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7FF10-964D-194A-880E-E972DB98C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DB045B-9BA0-EF47-915B-90B99CFE6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E9DB13-88EE-2648-9D7E-710C660CEE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BE135E-CC5F-0448-992F-BF0679BAE1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A4C62C-EC01-2349-8642-A5A915BA6B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AEFFF0-44D7-8C48-917C-07A5527B2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BF15E3-9D28-5441-83A1-576BBA6F5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46AB36-A78D-6A43-8044-4F7FCA388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570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9F7AC-8E86-5842-BF71-05728689F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A35D6D-68AE-E049-B651-646A6158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805E75-E94B-BA47-941B-0A0783CD9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E3E0FA-E6A3-D54F-A3C6-CEC6AEA9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26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47E2E0-2FD8-924C-9352-23D4CDBEE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3FB1E0-44DA-724D-ADC9-E94E545A9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6874B-774D-654A-92F7-85BF599D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41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530F0-9A69-224B-8EC5-91FA03567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4F6AB-652F-3548-90DB-97BFF2D92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DA4EC-BC21-5E46-8E7E-F9497151F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8200A1-23FE-6342-B0DA-2527B8510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D08B6-2C71-FF48-A818-10D779BCB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BFD375-69EC-474A-BCFF-C280E867D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951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232B0-6432-1B44-A4FE-B029C7B73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29E184-CBCB-DD4F-90CE-B03B2AF095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026183-D006-B248-9B78-4F6EE7A366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D96CF-B7ED-234D-8799-935BDBE81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C5135-B93E-8F48-AE70-9A6700384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344429-F233-4343-9B8A-94FB3E8C0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50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EA0A76-7899-5A42-9BBF-F5165A23E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D5EEA-B273-9941-93D7-E41581829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315D0-CEB5-6341-A6A9-77D4E9456E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18B38-63CF-7F4F-8AAA-E192C87CA93B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E7A3C-7D52-C24A-82F2-A2769300A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D9D82-678C-C642-802E-5D58EC831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0AF123-AEB3-B448-BB89-73372437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226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6E8AE-ED8A-7641-8FC6-1ADF75F0E7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uclid" panose="02020503060505020303" pitchFamily="18" charset="77"/>
              </a:rPr>
              <a:t>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77D257-2449-E04A-A259-9A867200B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noFill/>
          </a:ln>
        </p:spPr>
        <p:txBody>
          <a:bodyPr/>
          <a:lstStyle/>
          <a:p>
            <a:r>
              <a:rPr lang="en-US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Binary Tree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AEC02F-79A7-9244-A0F7-0B7FEECE7662}"/>
              </a:ext>
            </a:extLst>
          </p:cNvPr>
          <p:cNvSpPr/>
          <p:nvPr/>
        </p:nvSpPr>
        <p:spPr>
          <a:xfrm>
            <a:off x="6798086" y="2529959"/>
            <a:ext cx="19962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Euclid" panose="02020503060505020303" pitchFamily="18" charset="77"/>
              </a:rPr>
              <a:t>Advanced Python</a:t>
            </a:r>
          </a:p>
        </p:txBody>
      </p:sp>
    </p:spTree>
    <p:extLst>
      <p:ext uri="{BB962C8B-B14F-4D97-AF65-F5344CB8AC3E}">
        <p14:creationId xmlns:p14="http://schemas.microsoft.com/office/powerpoint/2010/main" val="1200437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648539-D85E-C942-927E-3F86277E3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9" y="2560108"/>
            <a:ext cx="12164481" cy="17377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A29DF1-4B3E-D54D-81F0-25681303170F}"/>
              </a:ext>
            </a:extLst>
          </p:cNvPr>
          <p:cNvSpPr txBox="1"/>
          <p:nvPr/>
        </p:nvSpPr>
        <p:spPr>
          <a:xfrm>
            <a:off x="4061372" y="490654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3593240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648539-D85E-C942-927E-3F86277E3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8143"/>
            <a:ext cx="12192001" cy="17417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72C22F-8AC0-2542-9F67-4CB0D77A35C8}"/>
              </a:ext>
            </a:extLst>
          </p:cNvPr>
          <p:cNvSpPr txBox="1"/>
          <p:nvPr/>
        </p:nvSpPr>
        <p:spPr>
          <a:xfrm>
            <a:off x="4061372" y="490654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3043611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648539-D85E-C942-927E-3F86277E3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4650" y="3155950"/>
            <a:ext cx="3822700" cy="546100"/>
          </a:xfrm>
          <a:prstGeom prst="rect">
            <a:avLst/>
          </a:prstGeom>
        </p:spPr>
      </p:pic>
      <p:pic>
        <p:nvPicPr>
          <p:cNvPr id="2" name="Screen Recording 1400-05-08 at 7.22.12 PM" descr="Screen Recording 1400-05-08 at 7.22.12 PM">
            <a:hlinkClick r:id="" action="ppaction://media"/>
            <a:extLst>
              <a:ext uri="{FF2B5EF4-FFF2-40B4-BE49-F238E27FC236}">
                <a16:creationId xmlns:a16="http://schemas.microsoft.com/office/drawing/2014/main" id="{4E8892D8-2B8F-024F-B4E3-60D677A464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045493"/>
            <a:ext cx="12192000" cy="2767013"/>
          </a:xfrm>
          <a:prstGeom prst="rect">
            <a:avLst/>
          </a:prstGeom>
          <a:ln w="57150">
            <a:solidFill>
              <a:srgbClr val="002060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BC0C50-5206-5740-B48D-18146225F19C}"/>
              </a:ext>
            </a:extLst>
          </p:cNvPr>
          <p:cNvSpPr txBox="1"/>
          <p:nvPr/>
        </p:nvSpPr>
        <p:spPr>
          <a:xfrm>
            <a:off x="4061372" y="490654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405083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61FA0A-26CA-8549-9792-8C69EA0F5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34" y="723900"/>
            <a:ext cx="7200900" cy="5410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578DBD-40E3-C643-8478-EBD84B9EC302}"/>
              </a:ext>
            </a:extLst>
          </p:cNvPr>
          <p:cNvSpPr txBox="1"/>
          <p:nvPr/>
        </p:nvSpPr>
        <p:spPr>
          <a:xfrm>
            <a:off x="7718118" y="3075057"/>
            <a:ext cx="44069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Euclid" panose="02020503060505020303" pitchFamily="18" charset="77"/>
              </a:rPr>
              <a:t>[</a:t>
            </a:r>
            <a:r>
              <a:rPr lang="en-US" sz="4000" dirty="0">
                <a:solidFill>
                  <a:srgbClr val="B1A9D4"/>
                </a:solidFill>
                <a:latin typeface="Euclid" panose="02020503060505020303" pitchFamily="18" charset="77"/>
              </a:rPr>
              <a:t>1</a:t>
            </a:r>
            <a:r>
              <a:rPr lang="en-US" sz="4000" dirty="0">
                <a:solidFill>
                  <a:schemeClr val="bg1"/>
                </a:solidFill>
                <a:latin typeface="Euclid" panose="02020503060505020303" pitchFamily="18" charset="77"/>
              </a:rPr>
              <a:t>,</a:t>
            </a:r>
            <a:r>
              <a:rPr lang="en-US" sz="4000" dirty="0">
                <a:solidFill>
                  <a:srgbClr val="21464D"/>
                </a:solidFill>
                <a:latin typeface="Euclid" panose="02020503060505020303" pitchFamily="18" charset="77"/>
              </a:rPr>
              <a:t> </a:t>
            </a:r>
            <a:r>
              <a:rPr lang="en-US" sz="4000" dirty="0">
                <a:solidFill>
                  <a:srgbClr val="96D1CD"/>
                </a:solidFill>
                <a:latin typeface="Euclid" panose="02020503060505020303" pitchFamily="18" charset="77"/>
              </a:rPr>
              <a:t>3</a:t>
            </a:r>
            <a:r>
              <a:rPr lang="en-US" sz="4000" dirty="0">
                <a:solidFill>
                  <a:schemeClr val="bg1"/>
                </a:solidFill>
                <a:latin typeface="Euclid" panose="02020503060505020303" pitchFamily="18" charset="77"/>
              </a:rPr>
              <a:t>,</a:t>
            </a:r>
            <a:r>
              <a:rPr lang="en-US" sz="4000" dirty="0">
                <a:solidFill>
                  <a:srgbClr val="21464D"/>
                </a:solidFill>
                <a:latin typeface="Euclid" panose="02020503060505020303" pitchFamily="18" charset="77"/>
              </a:rPr>
              <a:t> </a:t>
            </a:r>
            <a:r>
              <a:rPr lang="en-US" sz="4000" dirty="0">
                <a:solidFill>
                  <a:srgbClr val="74C3E1"/>
                </a:solidFill>
                <a:latin typeface="Euclid" panose="02020503060505020303" pitchFamily="18" charset="77"/>
              </a:rPr>
              <a:t>5</a:t>
            </a:r>
            <a:r>
              <a:rPr lang="en-US" sz="4000" dirty="0">
                <a:solidFill>
                  <a:schemeClr val="bg1"/>
                </a:solidFill>
                <a:latin typeface="Euclid" panose="02020503060505020303" pitchFamily="18" charset="77"/>
              </a:rPr>
              <a:t>,</a:t>
            </a:r>
            <a:r>
              <a:rPr lang="en-US" sz="4000" dirty="0">
                <a:solidFill>
                  <a:srgbClr val="21464D"/>
                </a:solidFill>
                <a:latin typeface="Euclid" panose="02020503060505020303" pitchFamily="18" charset="77"/>
              </a:rPr>
              <a:t> </a:t>
            </a:r>
            <a:r>
              <a:rPr lang="en-US" sz="4000" dirty="0">
                <a:solidFill>
                  <a:srgbClr val="FDCCB1"/>
                </a:solidFill>
                <a:latin typeface="Euclid" panose="02020503060505020303" pitchFamily="18" charset="77"/>
              </a:rPr>
              <a:t>6</a:t>
            </a:r>
            <a:r>
              <a:rPr lang="en-US" sz="4000" dirty="0">
                <a:solidFill>
                  <a:schemeClr val="bg1"/>
                </a:solidFill>
                <a:latin typeface="Euclid" panose="02020503060505020303" pitchFamily="18" charset="77"/>
              </a:rPr>
              <a:t>,</a:t>
            </a:r>
            <a:r>
              <a:rPr lang="en-US" sz="4000" dirty="0">
                <a:solidFill>
                  <a:srgbClr val="21464D"/>
                </a:solidFill>
                <a:latin typeface="Euclid" panose="02020503060505020303" pitchFamily="18" charset="77"/>
              </a:rPr>
              <a:t> </a:t>
            </a:r>
            <a:r>
              <a:rPr lang="en-US" sz="4000" dirty="0">
                <a:solidFill>
                  <a:srgbClr val="FFCDB2"/>
                </a:solidFill>
                <a:latin typeface="Euclid" panose="02020503060505020303" pitchFamily="18" charset="77"/>
              </a:rPr>
              <a:t>7</a:t>
            </a:r>
            <a:r>
              <a:rPr lang="en-US" sz="4000" dirty="0">
                <a:solidFill>
                  <a:schemeClr val="bg1"/>
                </a:solidFill>
                <a:latin typeface="Euclid" panose="02020503060505020303" pitchFamily="18" charset="77"/>
              </a:rPr>
              <a:t>, </a:t>
            </a:r>
            <a:r>
              <a:rPr lang="en-US" sz="4000" dirty="0">
                <a:solidFill>
                  <a:srgbClr val="FF8882"/>
                </a:solidFill>
                <a:latin typeface="Euclid" panose="02020503060505020303" pitchFamily="18" charset="77"/>
              </a:rPr>
              <a:t>9</a:t>
            </a:r>
            <a:r>
              <a:rPr lang="en-US" sz="4000" dirty="0">
                <a:solidFill>
                  <a:schemeClr val="bg1"/>
                </a:solidFill>
                <a:latin typeface="Euclid" panose="02020503060505020303" pitchFamily="18" charset="77"/>
              </a:rPr>
              <a:t>,</a:t>
            </a:r>
            <a:r>
              <a:rPr lang="en-US" sz="4000" dirty="0">
                <a:solidFill>
                  <a:srgbClr val="21464D"/>
                </a:solidFill>
                <a:latin typeface="Euclid" panose="02020503060505020303" pitchFamily="18" charset="77"/>
              </a:rPr>
              <a:t> </a:t>
            </a:r>
            <a:r>
              <a:rPr lang="en-US" sz="4000" dirty="0">
                <a:solidFill>
                  <a:srgbClr val="FFAFA4"/>
                </a:solidFill>
                <a:latin typeface="Euclid" panose="02020503060505020303" pitchFamily="18" charset="77"/>
              </a:rPr>
              <a:t>11</a:t>
            </a:r>
            <a:r>
              <a:rPr lang="en-US" sz="4000" dirty="0">
                <a:solidFill>
                  <a:schemeClr val="bg1"/>
                </a:solidFill>
                <a:latin typeface="Euclid" panose="02020503060505020303" pitchFamily="18" charset="77"/>
              </a:rPr>
              <a:t>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53EA22-41A5-6146-8647-6E3C9EC987D3}"/>
              </a:ext>
            </a:extLst>
          </p:cNvPr>
          <p:cNvSpPr txBox="1"/>
          <p:nvPr/>
        </p:nvSpPr>
        <p:spPr>
          <a:xfrm>
            <a:off x="7886978" y="723900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3127773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73F1B1-17A6-3A41-8DAA-F378128BD9FA}"/>
              </a:ext>
            </a:extLst>
          </p:cNvPr>
          <p:cNvSpPr txBox="1"/>
          <p:nvPr/>
        </p:nvSpPr>
        <p:spPr>
          <a:xfrm>
            <a:off x="5263881" y="596348"/>
            <a:ext cx="16642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914400" rtl="1" eaLnBrk="1" latinLnBrk="0" hangingPunct="1"/>
            <a:r>
              <a:rPr lang="en-US" sz="3200" dirty="0">
                <a:solidFill>
                  <a:schemeClr val="accent4"/>
                </a:solidFill>
                <a:latin typeface="Euclid" panose="02020503060505020303" pitchFamily="18" charset="77"/>
              </a:rPr>
              <a:t>Exercise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6B873B-17B6-694F-8CD2-C36D3D12C829}"/>
              </a:ext>
            </a:extLst>
          </p:cNvPr>
          <p:cNvSpPr txBox="1"/>
          <p:nvPr/>
        </p:nvSpPr>
        <p:spPr>
          <a:xfrm>
            <a:off x="668215" y="1471910"/>
            <a:ext cx="1085556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ف</a:t>
            </a:r>
            <a:r>
              <a:rPr lang="fa-IR" sz="2000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رض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کنید در یک شرکت مشغول به کار هستید که به </a:t>
            </a:r>
            <a:r>
              <a:rPr lang="fa-IR" sz="2000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ازای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هر روز میزان مشخصی حقوق </a:t>
            </a:r>
            <a:r>
              <a:rPr lang="fa-IR" sz="2000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می‌گیرید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.</a:t>
            </a:r>
          </a:p>
          <a:p>
            <a:pPr algn="r" rtl="1"/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از طرفی برای خود </a:t>
            </a:r>
            <a:r>
              <a:rPr lang="fa-IR" sz="2000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می‌خواهید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اقلامی بخرید که باید در اسرع وقت </a:t>
            </a:r>
            <a:r>
              <a:rPr lang="fa-IR" sz="2000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آن‌ها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را تهیه کنید.</a:t>
            </a:r>
          </a:p>
          <a:p>
            <a:pPr algn="r" rtl="1"/>
            <a:endParaRPr lang="fa-IR" sz="2000" dirty="0">
              <a:solidFill>
                <a:schemeClr val="accent4"/>
              </a:solidFill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برای مثال داریم:</a:t>
            </a:r>
          </a:p>
          <a:p>
            <a:pPr algn="r" rtl="1"/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لیست </a:t>
            </a:r>
            <a:r>
              <a:rPr lang="en-US" sz="2000" dirty="0">
                <a:solidFill>
                  <a:srgbClr val="FF8882"/>
                </a:solidFill>
                <a:latin typeface="B Nazanin" pitchFamily="2" charset="-78"/>
                <a:cs typeface="B Nazanin" pitchFamily="2" charset="-78"/>
              </a:rPr>
              <a:t>P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شامل حقوق دریافتی در هر روز است است. یعنی هر عضو </a:t>
            </a:r>
            <a:r>
              <a:rPr lang="en-US" sz="2000" dirty="0">
                <a:solidFill>
                  <a:srgbClr val="FF8882"/>
                </a:solidFill>
                <a:latin typeface="B Nazanin" pitchFamily="2" charset="-78"/>
                <a:cs typeface="B Nazanin" pitchFamily="2" charset="-78"/>
              </a:rPr>
              <a:t>P[</a:t>
            </a:r>
            <a:r>
              <a:rPr lang="en-US" sz="2000" dirty="0" err="1">
                <a:solidFill>
                  <a:srgbClr val="FF8882"/>
                </a:solidFill>
                <a:latin typeface="B Nazanin" pitchFamily="2" charset="-78"/>
                <a:cs typeface="B Nazanin" pitchFamily="2" charset="-78"/>
              </a:rPr>
              <a:t>i</a:t>
            </a:r>
            <a:r>
              <a:rPr lang="en-US" sz="2000" dirty="0">
                <a:solidFill>
                  <a:srgbClr val="FF8882"/>
                </a:solidFill>
                <a:latin typeface="B Nazanin" pitchFamily="2" charset="-78"/>
                <a:cs typeface="B Nazanin" pitchFamily="2" charset="-78"/>
              </a:rPr>
              <a:t>]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نماینده حقوقی است که در روز </a:t>
            </a:r>
            <a:r>
              <a:rPr lang="en-US" sz="2000" dirty="0" err="1">
                <a:solidFill>
                  <a:srgbClr val="B1A9D4"/>
                </a:solidFill>
                <a:latin typeface="B Nazanin" pitchFamily="2" charset="-78"/>
                <a:cs typeface="B Nazanin" pitchFamily="2" charset="-78"/>
              </a:rPr>
              <a:t>i</a:t>
            </a:r>
            <a:r>
              <a:rPr lang="fa-IR" sz="2000" dirty="0">
                <a:solidFill>
                  <a:srgbClr val="B1A9D4"/>
                </a:solidFill>
                <a:latin typeface="B Nazanin" pitchFamily="2" charset="-78"/>
                <a:cs typeface="B Nazanin" pitchFamily="2" charset="-78"/>
              </a:rPr>
              <a:t> ام 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توسط ما به دست </a:t>
            </a:r>
            <a:r>
              <a:rPr lang="fa-IR" sz="2000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می‌آید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.</a:t>
            </a:r>
          </a:p>
          <a:p>
            <a:pPr algn="r" rtl="1"/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از طرفی فرض کنید لیست </a:t>
            </a:r>
            <a:r>
              <a:rPr lang="en-US" sz="2000" dirty="0">
                <a:solidFill>
                  <a:srgbClr val="FF8882"/>
                </a:solidFill>
                <a:latin typeface="B Nazanin" pitchFamily="2" charset="-78"/>
                <a:cs typeface="B Nazanin" pitchFamily="2" charset="-78"/>
              </a:rPr>
              <a:t>A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، به صورتی تعریف </a:t>
            </a:r>
            <a:r>
              <a:rPr lang="fa-IR" sz="2000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می‌شود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که هر عضو </a:t>
            </a:r>
            <a:r>
              <a:rPr lang="en-US" sz="2000" dirty="0">
                <a:solidFill>
                  <a:srgbClr val="FF8882"/>
                </a:solidFill>
                <a:latin typeface="B Nazanin" pitchFamily="2" charset="-78"/>
                <a:cs typeface="B Nazanin" pitchFamily="2" charset="-78"/>
              </a:rPr>
              <a:t>A[</a:t>
            </a:r>
            <a:r>
              <a:rPr lang="en-US" sz="2000" dirty="0" err="1">
                <a:solidFill>
                  <a:srgbClr val="FF8882"/>
                </a:solidFill>
                <a:latin typeface="B Nazanin" pitchFamily="2" charset="-78"/>
                <a:cs typeface="B Nazanin" pitchFamily="2" charset="-78"/>
              </a:rPr>
              <a:t>i</a:t>
            </a:r>
            <a:r>
              <a:rPr lang="en-US" sz="2000" dirty="0">
                <a:solidFill>
                  <a:srgbClr val="FF8882"/>
                </a:solidFill>
                <a:latin typeface="B Nazanin" pitchFamily="2" charset="-78"/>
                <a:cs typeface="B Nazanin" pitchFamily="2" charset="-78"/>
              </a:rPr>
              <a:t>]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</a:t>
            </a:r>
            <a:r>
              <a:rPr lang="fa-IR" sz="2000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نشان‌دهنده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قیمت کالایی است که در روز </a:t>
            </a:r>
            <a:r>
              <a:rPr lang="en-US" sz="2000" dirty="0" err="1">
                <a:solidFill>
                  <a:srgbClr val="B1A9D4"/>
                </a:solidFill>
                <a:latin typeface="B Nazanin" pitchFamily="2" charset="-78"/>
                <a:cs typeface="B Nazanin" pitchFamily="2" charset="-78"/>
              </a:rPr>
              <a:t>i</a:t>
            </a:r>
            <a:r>
              <a:rPr lang="fa-IR" sz="2000" dirty="0">
                <a:solidFill>
                  <a:srgbClr val="B1A9D4"/>
                </a:solidFill>
                <a:latin typeface="B Nazanin" pitchFamily="2" charset="-78"/>
                <a:cs typeface="B Nazanin" pitchFamily="2" charset="-78"/>
              </a:rPr>
              <a:t> ام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باید آن را بخریم.</a:t>
            </a:r>
          </a:p>
          <a:p>
            <a:pPr algn="r" rtl="1"/>
            <a:endParaRPr lang="fa-IR" sz="2000" dirty="0">
              <a:solidFill>
                <a:schemeClr val="accent4"/>
              </a:solidFill>
              <a:latin typeface="B Nazanin" pitchFamily="2" charset="-78"/>
              <a:cs typeface="B Nazanin" pitchFamily="2" charset="-78"/>
            </a:endParaRPr>
          </a:p>
          <a:p>
            <a:pPr algn="r" rtl="1"/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هدف مساله ما، یافتن </a:t>
            </a:r>
            <a:r>
              <a:rPr lang="fa-IR" sz="2000" dirty="0" err="1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کم‌ترین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میزان روز کاری مورد نیاز برای برای رسیدن به  میزان درآمدی است که در روز </a:t>
            </a:r>
            <a:r>
              <a:rPr lang="en-US" sz="2000" dirty="0" err="1">
                <a:solidFill>
                  <a:srgbClr val="B1A9D4"/>
                </a:solidFill>
                <a:latin typeface="B Nazanin" pitchFamily="2" charset="-78"/>
                <a:cs typeface="B Nazanin" pitchFamily="2" charset="-78"/>
              </a:rPr>
              <a:t>i</a:t>
            </a:r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 بتوانیم کالا مورد نیاز را بخریم. </a:t>
            </a:r>
          </a:p>
          <a:p>
            <a:pPr algn="r" rtl="1"/>
            <a:r>
              <a:rPr lang="fa-IR" sz="2000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برای درک بهتر مساله،  به مثال زیر توجه کنید:</a:t>
            </a:r>
          </a:p>
          <a:p>
            <a:pPr algn="r" rtl="1"/>
            <a:endParaRPr lang="fa-IR" dirty="0">
              <a:solidFill>
                <a:schemeClr val="accent4"/>
              </a:solidFill>
              <a:latin typeface="B Nazanin" pitchFamily="2" charset="-78"/>
              <a:cs typeface="B Nazanin" pitchFamily="2" charset="-78"/>
            </a:endParaRPr>
          </a:p>
          <a:p>
            <a:pPr algn="r" rtl="1"/>
            <a:endParaRPr lang="fa-IR" dirty="0">
              <a:solidFill>
                <a:schemeClr val="accent4"/>
              </a:solidFill>
              <a:latin typeface="B Nazanin" pitchFamily="2" charset="-78"/>
              <a:cs typeface="B Nazanin" pitchFamily="2" charset="-78"/>
            </a:endParaRPr>
          </a:p>
          <a:p>
            <a:r>
              <a:rPr lang="en-US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A = [</a:t>
            </a:r>
            <a:r>
              <a:rPr lang="en-US" dirty="0">
                <a:solidFill>
                  <a:schemeClr val="accent4"/>
                </a:solidFill>
              </a:rPr>
              <a:t>400, 200, 700]</a:t>
            </a:r>
          </a:p>
          <a:p>
            <a:r>
              <a:rPr lang="en-US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P = [</a:t>
            </a:r>
            <a:r>
              <a:rPr lang="en-US" dirty="0">
                <a:solidFill>
                  <a:schemeClr val="accent4"/>
                </a:solidFill>
              </a:rPr>
              <a:t>100, 300, 400, 500, 60</a:t>
            </a:r>
            <a:r>
              <a:rPr lang="en-US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]</a:t>
            </a:r>
          </a:p>
          <a:p>
            <a:r>
              <a:rPr lang="en-US" dirty="0">
                <a:solidFill>
                  <a:schemeClr val="accent4"/>
                </a:solidFill>
                <a:latin typeface="B Nazanin" pitchFamily="2" charset="-78"/>
                <a:cs typeface="B Nazanin" pitchFamily="2" charset="-78"/>
              </a:rPr>
              <a:t>Output: </a:t>
            </a:r>
            <a:r>
              <a:rPr lang="en-US" dirty="0">
                <a:solidFill>
                  <a:schemeClr val="accent4"/>
                </a:solidFill>
              </a:rPr>
              <a:t>2 2 3</a:t>
            </a:r>
            <a:endParaRPr lang="fa-IR" dirty="0">
              <a:solidFill>
                <a:schemeClr val="accent4"/>
              </a:solidFill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91181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6FCDEE-1372-3F4B-9AD9-5700D96E4C3D}"/>
              </a:ext>
            </a:extLst>
          </p:cNvPr>
          <p:cNvSpPr txBox="1"/>
          <p:nvPr/>
        </p:nvSpPr>
        <p:spPr>
          <a:xfrm>
            <a:off x="2120630" y="3105834"/>
            <a:ext cx="32777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Euclid" panose="02020503060505020303" pitchFamily="18" charset="77"/>
              </a:rPr>
              <a:t>Tower of Hanoi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C9C5CE-5A67-0D46-9424-9DB1A99123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</a:extLst>
          </a:blip>
          <a:srcRect b="7241"/>
          <a:stretch/>
        </p:blipFill>
        <p:spPr>
          <a:xfrm>
            <a:off x="7607031" y="-1"/>
            <a:ext cx="4584970" cy="685800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1668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6FCDEE-1372-3F4B-9AD9-5700D96E4C3D}"/>
              </a:ext>
            </a:extLst>
          </p:cNvPr>
          <p:cNvSpPr txBox="1"/>
          <p:nvPr/>
        </p:nvSpPr>
        <p:spPr>
          <a:xfrm>
            <a:off x="4627993" y="557187"/>
            <a:ext cx="32777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Euclid" panose="02020503060505020303" pitchFamily="18" charset="77"/>
              </a:rPr>
              <a:t>Tower of Hanoi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7E167A-358D-8746-A660-7D3F9DE13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914" y="1857036"/>
            <a:ext cx="8674171" cy="380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14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FC23C5-AEB8-924F-A3A5-0DA33B5C3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437" y="2157686"/>
            <a:ext cx="5450867" cy="36556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8E436F-8ED8-A344-AED1-FC28E3B056B8}"/>
              </a:ext>
            </a:extLst>
          </p:cNvPr>
          <p:cNvSpPr txBox="1"/>
          <p:nvPr/>
        </p:nvSpPr>
        <p:spPr>
          <a:xfrm>
            <a:off x="4627993" y="557187"/>
            <a:ext cx="32777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Euclid" panose="02020503060505020303" pitchFamily="18" charset="77"/>
              </a:rPr>
              <a:t>Tower of Hanoi</a:t>
            </a:r>
          </a:p>
        </p:txBody>
      </p:sp>
    </p:spTree>
    <p:extLst>
      <p:ext uri="{BB962C8B-B14F-4D97-AF65-F5344CB8AC3E}">
        <p14:creationId xmlns:p14="http://schemas.microsoft.com/office/powerpoint/2010/main" val="1602874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6FCDEE-1372-3F4B-9AD9-5700D96E4C3D}"/>
              </a:ext>
            </a:extLst>
          </p:cNvPr>
          <p:cNvSpPr txBox="1"/>
          <p:nvPr/>
        </p:nvSpPr>
        <p:spPr>
          <a:xfrm>
            <a:off x="1653703" y="3105834"/>
            <a:ext cx="32777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Euclid" panose="02020503060505020303" pitchFamily="18" charset="77"/>
              </a:rPr>
              <a:t>Tower of Hanoi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9A7443-E030-D846-BDE5-BC0212085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983" y="0"/>
            <a:ext cx="57890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5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47F771-DE26-054C-9023-08DFDD0653F7}"/>
              </a:ext>
            </a:extLst>
          </p:cNvPr>
          <p:cNvSpPr/>
          <p:nvPr/>
        </p:nvSpPr>
        <p:spPr>
          <a:xfrm>
            <a:off x="421149" y="3228945"/>
            <a:ext cx="117899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Euclid" panose="02020503060505020303" pitchFamily="18" charset="77"/>
              </a:rPr>
              <a:t>var primes = [2, 3, 5, 7, 11, 13, 17, 19, 23, 29, 31, 37, 41, 43, 47, 53, 59, 61, 67, 71, 73, 79, 83, 89, 97];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B3F432-A7C6-A44E-92D7-E039FBDB9B5D}"/>
              </a:ext>
            </a:extLst>
          </p:cNvPr>
          <p:cNvSpPr txBox="1"/>
          <p:nvPr/>
        </p:nvSpPr>
        <p:spPr>
          <a:xfrm>
            <a:off x="4620083" y="490654"/>
            <a:ext cx="2951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Linear Search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ACE44-069C-A54A-8305-C9811648AC7C}"/>
              </a:ext>
            </a:extLst>
          </p:cNvPr>
          <p:cNvSpPr txBox="1"/>
          <p:nvPr/>
        </p:nvSpPr>
        <p:spPr>
          <a:xfrm>
            <a:off x="6096000" y="2497874"/>
            <a:ext cx="5586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800" dirty="0">
                <a:solidFill>
                  <a:schemeClr val="bg1"/>
                </a:solidFill>
                <a:latin typeface="B Nazanin" pitchFamily="2" charset="-78"/>
                <a:cs typeface="B Nazanin" pitchFamily="2" charset="-78"/>
              </a:rPr>
              <a:t>میخواهیم عدد ۶۷ را میان ۲۵ عدد اول پیدا کنیم:</a:t>
            </a:r>
            <a:endParaRPr lang="en-US" sz="2800" dirty="0">
              <a:solidFill>
                <a:schemeClr val="bg1"/>
              </a:solidFill>
              <a:latin typeface="B Nazanin" pitchFamily="2" charset="-78"/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69316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1400-05-08 at 7.19.42 PM" descr="Screen Recording 1400-05-08 at 7.19.42 PM">
            <a:hlinkClick r:id="" action="ppaction://media"/>
            <a:extLst>
              <a:ext uri="{FF2B5EF4-FFF2-40B4-BE49-F238E27FC236}">
                <a16:creationId xmlns:a16="http://schemas.microsoft.com/office/drawing/2014/main" id="{F8A59F2B-C901-A04B-84E6-6649A0C97C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045494"/>
            <a:ext cx="12192000" cy="2767012"/>
          </a:xfrm>
          <a:prstGeom prst="rect">
            <a:avLst/>
          </a:prstGeom>
          <a:ln w="57150">
            <a:solidFill>
              <a:srgbClr val="002060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567165-87B9-7741-AB6F-DADB46377A03}"/>
              </a:ext>
            </a:extLst>
          </p:cNvPr>
          <p:cNvSpPr txBox="1"/>
          <p:nvPr/>
        </p:nvSpPr>
        <p:spPr>
          <a:xfrm>
            <a:off x="4620083" y="490654"/>
            <a:ext cx="2951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Linear Search</a:t>
            </a:r>
          </a:p>
        </p:txBody>
      </p:sp>
    </p:spTree>
    <p:extLst>
      <p:ext uri="{BB962C8B-B14F-4D97-AF65-F5344CB8AC3E}">
        <p14:creationId xmlns:p14="http://schemas.microsoft.com/office/powerpoint/2010/main" val="364791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DD4308A-397F-3D42-B316-0D0AA1071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1355"/>
            <a:ext cx="12192000" cy="10675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92F7EA-F4DE-B143-A955-91FDFD1349C4}"/>
              </a:ext>
            </a:extLst>
          </p:cNvPr>
          <p:cNvSpPr txBox="1"/>
          <p:nvPr/>
        </p:nvSpPr>
        <p:spPr>
          <a:xfrm>
            <a:off x="4061372" y="490654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3645411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703D53-129E-EE49-B5D2-0BE2F7BCF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142990"/>
            <a:ext cx="12202975" cy="10734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AEB67D-5265-8642-90FD-BA91131C5F85}"/>
              </a:ext>
            </a:extLst>
          </p:cNvPr>
          <p:cNvSpPr txBox="1"/>
          <p:nvPr/>
        </p:nvSpPr>
        <p:spPr>
          <a:xfrm>
            <a:off x="4061372" y="490654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322936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47F771-DE26-054C-9023-08DFDD0653F7}"/>
              </a:ext>
            </a:extLst>
          </p:cNvPr>
          <p:cNvSpPr/>
          <p:nvPr/>
        </p:nvSpPr>
        <p:spPr>
          <a:xfrm>
            <a:off x="421149" y="3228945"/>
            <a:ext cx="117899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Euclid" panose="02020503060505020303" pitchFamily="18" charset="77"/>
              </a:rPr>
              <a:t>var primes = [2, 3, 5, 7, 11, 13, 17, 19, 23, 29, 31, 37, 41, 43, 47, 53, 59, 61, 67, 71, 73, 79, 83, 89, 97];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B3F432-A7C6-A44E-92D7-E039FBDB9B5D}"/>
              </a:ext>
            </a:extLst>
          </p:cNvPr>
          <p:cNvSpPr txBox="1"/>
          <p:nvPr/>
        </p:nvSpPr>
        <p:spPr>
          <a:xfrm>
            <a:off x="4061372" y="490654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4137503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1400-05-08 at 7.19.42 PM" descr="Screen Recording 1400-05-08 at 7.19.42 PM">
            <a:hlinkClick r:id="" action="ppaction://media"/>
            <a:extLst>
              <a:ext uri="{FF2B5EF4-FFF2-40B4-BE49-F238E27FC236}">
                <a16:creationId xmlns:a16="http://schemas.microsoft.com/office/drawing/2014/main" id="{F8A59F2B-C901-A04B-84E6-6649A0C97C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045494"/>
            <a:ext cx="12192000" cy="2767012"/>
          </a:xfrm>
          <a:prstGeom prst="rect">
            <a:avLst/>
          </a:prstGeom>
          <a:ln w="57150">
            <a:solidFill>
              <a:srgbClr val="00206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890AA0-7918-4B4B-9258-B2788B54B72C}"/>
              </a:ext>
            </a:extLst>
          </p:cNvPr>
          <p:cNvSpPr txBox="1"/>
          <p:nvPr/>
        </p:nvSpPr>
        <p:spPr>
          <a:xfrm>
            <a:off x="4061372" y="490654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1492431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54FA581-6C09-B243-A8E5-CC72850C5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2" y="2560107"/>
            <a:ext cx="12164495" cy="17377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3145DF-5752-A746-B30A-DCFD28A57116}"/>
              </a:ext>
            </a:extLst>
          </p:cNvPr>
          <p:cNvSpPr txBox="1"/>
          <p:nvPr/>
        </p:nvSpPr>
        <p:spPr>
          <a:xfrm>
            <a:off x="4061372" y="490654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2943307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B2F6F0-6419-7F47-9DC4-451DAF3F1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1" y="2580216"/>
            <a:ext cx="12165897" cy="16975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1B44C7-5DE3-3A49-A690-74925A3CF349}"/>
              </a:ext>
            </a:extLst>
          </p:cNvPr>
          <p:cNvSpPr txBox="1"/>
          <p:nvPr/>
        </p:nvSpPr>
        <p:spPr>
          <a:xfrm>
            <a:off x="4061372" y="490654"/>
            <a:ext cx="4069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n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Euclid" panose="02020503060505020303" pitchFamily="18" charset="77"/>
              </a:rPr>
              <a:t>Binary Search Tree</a:t>
            </a:r>
          </a:p>
        </p:txBody>
      </p:sp>
    </p:spTree>
    <p:extLst>
      <p:ext uri="{BB962C8B-B14F-4D97-AF65-F5344CB8AC3E}">
        <p14:creationId xmlns:p14="http://schemas.microsoft.com/office/powerpoint/2010/main" val="3068803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2907</TotalTime>
  <Words>359</Words>
  <Application>Microsoft Macintosh PowerPoint</Application>
  <PresentationFormat>Widescreen</PresentationFormat>
  <Paragraphs>38</Paragraphs>
  <Slides>18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B Nazanin</vt:lpstr>
      <vt:lpstr>Calibri</vt:lpstr>
      <vt:lpstr>Calibri Light</vt:lpstr>
      <vt:lpstr>Euclid</vt:lpstr>
      <vt:lpstr>Office Theme</vt:lpstr>
      <vt:lpstr>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</dc:title>
  <dc:creator>Microsoft Office User</dc:creator>
  <cp:lastModifiedBy>Microsoft Office User</cp:lastModifiedBy>
  <cp:revision>26</cp:revision>
  <dcterms:created xsi:type="dcterms:W3CDTF">2021-07-09T12:57:19Z</dcterms:created>
  <dcterms:modified xsi:type="dcterms:W3CDTF">2021-08-03T22:33:30Z</dcterms:modified>
</cp:coreProperties>
</file>

<file path=docProps/thumbnail.jpeg>
</file>